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257" r:id="rId3"/>
    <p:sldId id="289" r:id="rId4"/>
    <p:sldId id="260" r:id="rId5"/>
    <p:sldId id="262" r:id="rId6"/>
    <p:sldId id="267" r:id="rId7"/>
    <p:sldId id="259" r:id="rId8"/>
    <p:sldId id="270" r:id="rId9"/>
    <p:sldId id="278" r:id="rId10"/>
    <p:sldId id="281" r:id="rId11"/>
    <p:sldId id="307" r:id="rId12"/>
    <p:sldId id="280" r:id="rId13"/>
    <p:sldId id="271" r:id="rId14"/>
    <p:sldId id="283" r:id="rId15"/>
    <p:sldId id="282" r:id="rId16"/>
    <p:sldId id="284" r:id="rId17"/>
    <p:sldId id="291" r:id="rId18"/>
    <p:sldId id="285" r:id="rId19"/>
    <p:sldId id="286" r:id="rId20"/>
    <p:sldId id="306" r:id="rId21"/>
    <p:sldId id="294" r:id="rId22"/>
    <p:sldId id="292" r:id="rId23"/>
    <p:sldId id="293" r:id="rId24"/>
    <p:sldId id="287" r:id="rId25"/>
    <p:sldId id="288" r:id="rId26"/>
    <p:sldId id="290" r:id="rId27"/>
    <p:sldId id="309" r:id="rId28"/>
    <p:sldId id="295" r:id="rId29"/>
    <p:sldId id="299" r:id="rId30"/>
    <p:sldId id="297" r:id="rId31"/>
    <p:sldId id="298" r:id="rId32"/>
    <p:sldId id="300" r:id="rId33"/>
    <p:sldId id="301" r:id="rId34"/>
    <p:sldId id="302" r:id="rId35"/>
    <p:sldId id="303" r:id="rId36"/>
    <p:sldId id="304" r:id="rId37"/>
    <p:sldId id="305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43D83-E2D4-498E-8A07-A4702B2420A6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CBC30-C0D1-4E38-A1E9-E4F153CD333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FD7DB-4CC8-41D1-85B3-C737885B5E6C}" type="datetimeFigureOut">
              <a:rPr lang="el-GR" smtClean="0"/>
              <a:pPr/>
              <a:t>15/1/2015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D88BCB-255E-46B7-A3C7-A1410F2C867F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51648" cy="169736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cs typeface="Andalus" pitchFamily="18" charset="-78"/>
              </a:rPr>
              <a:t>Ora</a:t>
            </a:r>
            <a:r>
              <a:rPr lang="en-US" sz="6600" dirty="0" err="1" smtClean="0">
                <a:solidFill>
                  <a:schemeClr val="tx1"/>
                </a:solidFill>
                <a:cs typeface="Andalus" pitchFamily="18" charset="-78"/>
              </a:rPr>
              <a:t>lift</a:t>
            </a:r>
            <a:endParaRPr lang="el-GR" sz="6600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854696" cy="308078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FACIAL REJUVENATION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>
                <a:solidFill>
                  <a:srgbClr val="FF3300"/>
                </a:solidFill>
              </a:rPr>
              <a:t>ΑΙΣΘΗΤΙΚΗ ΠΡΟΣΩΠΟΥ ΜΕΣΩ ΟΔΟΝΤΙΑΤΡΙΚΗΣ</a:t>
            </a:r>
            <a:endParaRPr lang="el-GR" b="1" dirty="0">
              <a:solidFill>
                <a:srgbClr val="FF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48680"/>
            <a:ext cx="9513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Andalus" pitchFamily="18" charset="-78"/>
              </a:rPr>
              <a:t>Κλεοπάτρα Κουτσοχιώνη </a:t>
            </a:r>
          </a:p>
          <a:p>
            <a:r>
              <a:rPr lang="el-GR" sz="2800" b="1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Andalus" pitchFamily="18" charset="-78"/>
              </a:rPr>
              <a:t>Χειρουργός Οδοντίατρος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47248" cy="936104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>
                <a:solidFill>
                  <a:schemeClr val="tx1"/>
                </a:solidFill>
              </a:rPr>
              <a:t>lift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338936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dirty="0" smtClean="0">
                <a:solidFill>
                  <a:srgbClr val="FFFF00"/>
                </a:solidFill>
              </a:rPr>
              <a:t>Εφαρμογή</a:t>
            </a:r>
          </a:p>
          <a:p>
            <a:endParaRPr lang="el-GR" dirty="0" smtClean="0"/>
          </a:p>
          <a:p>
            <a:r>
              <a:rPr lang="el-GR" dirty="0" smtClean="0"/>
              <a:t>Ειδικό πρωτόκολλο</a:t>
            </a:r>
          </a:p>
          <a:p>
            <a:r>
              <a:rPr lang="el-GR" dirty="0" smtClean="0"/>
              <a:t>(Νάρθηκες 3</a:t>
            </a:r>
            <a:r>
              <a:rPr lang="en-US" dirty="0" smtClean="0"/>
              <a:t>mm, 5mm, 7mm.)</a:t>
            </a:r>
          </a:p>
          <a:p>
            <a:r>
              <a:rPr lang="el-GR" dirty="0" smtClean="0"/>
              <a:t>Ορισμένος χρόνος εφαρμογής</a:t>
            </a:r>
          </a:p>
          <a:p>
            <a:r>
              <a:rPr lang="el-GR" dirty="0" smtClean="0"/>
              <a:t>1 Μέρα εφαρμογής-2 μέρες ανάπαυση</a:t>
            </a:r>
          </a:p>
          <a:p>
            <a:endParaRPr lang="el-GR" dirty="0" smtClean="0"/>
          </a:p>
          <a:p>
            <a:r>
              <a:rPr lang="el-GR" dirty="0" smtClean="0"/>
              <a:t>2 μήνες 3</a:t>
            </a:r>
            <a:r>
              <a:rPr lang="en-US" dirty="0" smtClean="0"/>
              <a:t>mm</a:t>
            </a:r>
            <a:endParaRPr lang="en-US" dirty="0" smtClean="0"/>
          </a:p>
          <a:p>
            <a:r>
              <a:rPr lang="el-GR" dirty="0" smtClean="0"/>
              <a:t>2 μήνες 5</a:t>
            </a:r>
            <a:r>
              <a:rPr lang="en-US" dirty="0" smtClean="0"/>
              <a:t>mm</a:t>
            </a:r>
          </a:p>
          <a:p>
            <a:r>
              <a:rPr lang="en-US" dirty="0" smtClean="0"/>
              <a:t>4</a:t>
            </a:r>
            <a:r>
              <a:rPr lang="el-GR" dirty="0" smtClean="0"/>
              <a:t> μήνες ανάπαυση</a:t>
            </a:r>
          </a:p>
          <a:p>
            <a:r>
              <a:rPr lang="el-GR" dirty="0" smtClean="0"/>
              <a:t>Επανέναρξη (2 μήνες)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Daily Mail reporter is fitted with Oralift, the plastic mouthpiece that claims to turn back the hands of t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5760640" cy="3053139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971600" y="1556793"/>
            <a:ext cx="7056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</a:rPr>
              <a:t>Τρόπος λειτουργίας </a:t>
            </a:r>
          </a:p>
          <a:p>
            <a:pPr>
              <a:buNone/>
            </a:pPr>
            <a:r>
              <a:rPr lang="el-GR" sz="2600" dirty="0" smtClean="0"/>
              <a:t>    Ενεργοποιεί τις φυσικές-φυσιολογικές αναπλαστικές ικανότητες του οργανισμού.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>
                <a:solidFill>
                  <a:schemeClr val="tx1"/>
                </a:solidFill>
              </a:rPr>
              <a:t>lift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sz="3400" dirty="0" smtClean="0">
                <a:solidFill>
                  <a:srgbClr val="FF6600"/>
                </a:solidFill>
              </a:rPr>
              <a:t>     </a:t>
            </a:r>
            <a:r>
              <a:rPr lang="el-GR" sz="2900" b="1" dirty="0" smtClean="0">
                <a:solidFill>
                  <a:srgbClr val="FFFF00"/>
                </a:solidFill>
              </a:rPr>
              <a:t>Πώς δουλεύει?</a:t>
            </a:r>
          </a:p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   </a:t>
            </a:r>
            <a:r>
              <a:rPr lang="en-US" b="1" dirty="0" smtClean="0"/>
              <a:t>Free Way Space (1-3mm)</a:t>
            </a:r>
            <a:r>
              <a:rPr lang="el-GR" b="1" dirty="0" smtClean="0"/>
              <a:t> </a:t>
            </a:r>
          </a:p>
          <a:p>
            <a:pPr>
              <a:buNone/>
            </a:pPr>
            <a:r>
              <a:rPr lang="el-GR" b="1" dirty="0" smtClean="0"/>
              <a:t>             </a:t>
            </a:r>
            <a:endParaRPr lang="en-US" dirty="0" smtClean="0"/>
          </a:p>
          <a:p>
            <a:endParaRPr lang="el-GR" dirty="0" smtClean="0"/>
          </a:p>
          <a:p>
            <a:pPr>
              <a:buNone/>
            </a:pPr>
            <a:r>
              <a:rPr lang="el-GR" b="1" dirty="0" smtClean="0"/>
              <a:t>     Αύξηση </a:t>
            </a:r>
            <a:r>
              <a:rPr lang="en-US" b="1" dirty="0" smtClean="0"/>
              <a:t>Free Way Space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l-GR" dirty="0" smtClean="0"/>
              <a:t>       </a:t>
            </a:r>
            <a:r>
              <a:rPr lang="en-US" dirty="0" smtClean="0"/>
              <a:t>Stretch</a:t>
            </a:r>
            <a:r>
              <a:rPr lang="el-GR" dirty="0" smtClean="0"/>
              <a:t>-Γυμναστική-</a:t>
            </a:r>
            <a:r>
              <a:rPr lang="el-GR" dirty="0" err="1" smtClean="0"/>
              <a:t>Επανεκπαίδευση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    Μεταβολή ιστών προσώπου</a:t>
            </a:r>
          </a:p>
          <a:p>
            <a:pPr>
              <a:buNone/>
            </a:pPr>
            <a:r>
              <a:rPr lang="el-GR" dirty="0" smtClean="0"/>
              <a:t>            Προσαρμογή στη νέα κατάσταση</a:t>
            </a:r>
          </a:p>
          <a:p>
            <a:endParaRPr lang="el-GR" b="1" dirty="0" smtClean="0"/>
          </a:p>
          <a:p>
            <a:pPr>
              <a:buNone/>
            </a:pPr>
            <a:r>
              <a:rPr lang="el-GR" b="1" dirty="0" smtClean="0"/>
              <a:t>      Μηχανισμοί</a:t>
            </a:r>
          </a:p>
          <a:p>
            <a:pPr>
              <a:buNone/>
            </a:pPr>
            <a:r>
              <a:rPr lang="el-GR" dirty="0" smtClean="0"/>
              <a:t>            Αύξηση Ο</a:t>
            </a:r>
            <a:r>
              <a:rPr lang="el-GR" sz="1300" dirty="0" smtClean="0"/>
              <a:t>2</a:t>
            </a:r>
          </a:p>
          <a:p>
            <a:pPr>
              <a:buNone/>
            </a:pPr>
            <a:r>
              <a:rPr lang="el-GR" sz="3500" dirty="0" smtClean="0"/>
              <a:t>         </a:t>
            </a:r>
            <a:r>
              <a:rPr lang="el-GR" dirty="0" smtClean="0"/>
              <a:t>Απελευθέρωση μεσολαβητών</a:t>
            </a:r>
          </a:p>
          <a:p>
            <a:pPr>
              <a:buNone/>
            </a:pPr>
            <a:r>
              <a:rPr lang="el-GR" sz="3500" dirty="0" smtClean="0"/>
              <a:t>         </a:t>
            </a:r>
            <a:r>
              <a:rPr lang="el-GR" dirty="0" smtClean="0"/>
              <a:t>Αύξηση μυϊκής μάζας, κολλαγόνου, </a:t>
            </a:r>
            <a:r>
              <a:rPr lang="el-GR" dirty="0" err="1" smtClean="0"/>
              <a:t>ελαστίνης</a:t>
            </a:r>
            <a:r>
              <a:rPr lang="el-GR" dirty="0" smtClean="0"/>
              <a:t>.</a:t>
            </a:r>
            <a:endParaRPr lang="el-GR" sz="3500" dirty="0" smtClean="0"/>
          </a:p>
          <a:p>
            <a:pPr>
              <a:buNone/>
            </a:pPr>
            <a:r>
              <a:rPr lang="el-GR" sz="1300" dirty="0" smtClean="0"/>
              <a:t>                 </a:t>
            </a:r>
            <a:endParaRPr lang="el-GR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>
                <a:solidFill>
                  <a:schemeClr val="tx1"/>
                </a:solidFill>
              </a:rPr>
              <a:t>lift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>
            <a:normAutofit fontScale="92500" lnSpcReduction="2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i="1" dirty="0" smtClean="0"/>
              <a:t>    </a:t>
            </a:r>
            <a:r>
              <a:rPr lang="el-GR" i="1" dirty="0" smtClean="0">
                <a:solidFill>
                  <a:srgbClr val="FFFF00"/>
                </a:solidFill>
              </a:rPr>
              <a:t>Πλεονεκτήματα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</a:t>
            </a:r>
          </a:p>
          <a:p>
            <a:pPr>
              <a:buNone/>
            </a:pPr>
            <a:r>
              <a:rPr lang="el-GR" dirty="0" smtClean="0"/>
              <a:t>        Φυσικός τρόπος ανάπλασης</a:t>
            </a:r>
          </a:p>
          <a:p>
            <a:pPr>
              <a:buNone/>
            </a:pPr>
            <a:r>
              <a:rPr lang="el-GR" dirty="0" smtClean="0"/>
              <a:t>        Επηρεάζει  όλο το πρόσωπο</a:t>
            </a:r>
          </a:p>
          <a:p>
            <a:pPr>
              <a:buNone/>
            </a:pPr>
            <a:r>
              <a:rPr lang="el-GR" dirty="0" smtClean="0"/>
              <a:t>        Βελτίωση αναλογιών  (χρυσή τομή)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  Φυσικό </a:t>
            </a:r>
            <a:r>
              <a:rPr lang="en-US" dirty="0" smtClean="0"/>
              <a:t>look</a:t>
            </a:r>
          </a:p>
          <a:p>
            <a:pPr>
              <a:buNone/>
            </a:pPr>
            <a:r>
              <a:rPr lang="el-GR" i="1" dirty="0" smtClean="0"/>
              <a:t>   </a:t>
            </a:r>
          </a:p>
          <a:p>
            <a:pPr>
              <a:buNone/>
            </a:pPr>
            <a:r>
              <a:rPr lang="el-GR" i="1" dirty="0" smtClean="0"/>
              <a:t>      </a:t>
            </a:r>
            <a:r>
              <a:rPr lang="el-GR" i="1" dirty="0" smtClean="0">
                <a:solidFill>
                  <a:srgbClr val="FFFF00"/>
                </a:solidFill>
              </a:rPr>
              <a:t>Μειονεκτήματα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l-GR" dirty="0" smtClean="0"/>
              <a:t>Χρόνος για αποτελέσματα.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Αποτελέσματα θεραπείας </a:t>
            </a:r>
            <a:r>
              <a:rPr lang="en-US" sz="4000" dirty="0" err="1" smtClean="0">
                <a:solidFill>
                  <a:srgbClr val="FF0000"/>
                </a:solidFill>
              </a:rPr>
              <a:t>Ora</a:t>
            </a:r>
            <a:r>
              <a:rPr lang="en-US" sz="4000" dirty="0" err="1" smtClean="0"/>
              <a:t>lift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l-GR" b="1" dirty="0" smtClean="0">
                <a:solidFill>
                  <a:srgbClr val="FFFF00"/>
                </a:solidFill>
              </a:rPr>
              <a:t>Αισθητικά</a:t>
            </a:r>
          </a:p>
          <a:p>
            <a:pPr>
              <a:buNone/>
            </a:pPr>
            <a:r>
              <a:rPr lang="el-GR" dirty="0" smtClean="0"/>
              <a:t>    Οι ρυτίδες στα μάτια, στόμα και γενικότερα στο πρόσωπο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l-GR" dirty="0" smtClean="0"/>
              <a:t>μειώνονται.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l-GR" dirty="0" smtClean="0"/>
              <a:t> Οι σακούλες κάτω από τα μάτια απαλείφονται.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l-GR" dirty="0" smtClean="0"/>
              <a:t> Ο όγκος των χειλιών αυξάνεται.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l-GR" dirty="0" smtClean="0"/>
              <a:t> Τα ζυγωματικά γίνονται περισσότερο εμφανή.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l-GR" dirty="0" smtClean="0"/>
              <a:t> Η γραμμή της κάτω γνάθου φαίνεται πιο γεμάτη.</a:t>
            </a:r>
          </a:p>
          <a:p>
            <a:pPr>
              <a:buNone/>
            </a:pPr>
            <a:r>
              <a:rPr lang="el-GR" dirty="0" smtClean="0"/>
              <a:t>    Αποκαθίσταται η συμμετρία του προσώπου. </a:t>
            </a:r>
          </a:p>
          <a:p>
            <a:pPr>
              <a:buNone/>
            </a:pPr>
            <a:r>
              <a:rPr lang="el-GR" dirty="0" smtClean="0"/>
              <a:t>    Βελτιώνεται το χαμόγελο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el-GR" b="1" dirty="0" smtClean="0">
                <a:solidFill>
                  <a:srgbClr val="FF0000"/>
                </a:solidFill>
              </a:rPr>
              <a:t>    </a:t>
            </a:r>
            <a:r>
              <a:rPr lang="el-GR" b="1" dirty="0" smtClean="0">
                <a:solidFill>
                  <a:srgbClr val="FFFF00"/>
                </a:solidFill>
              </a:rPr>
              <a:t>Θεραπευτικά</a:t>
            </a:r>
            <a:endParaRPr lang="en-US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dirty="0" smtClean="0"/>
              <a:t>    Οι πονοκέφαλοι που οφείλονται στην ένταση, μειώνονται.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l-GR" dirty="0" smtClean="0"/>
              <a:t> Ο τριγμός των δοντιών και οι επιπτώσεις του εξαφανίζονται.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4340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</a:t>
            </a:r>
            <a:r>
              <a:rPr lang="el-GR" sz="3600" b="1" i="1" dirty="0" smtClean="0"/>
              <a:t>Δείχνουμε καλύτερα, </a:t>
            </a:r>
            <a:endParaRPr lang="en-US" sz="3600" b="1" i="1" dirty="0" smtClean="0"/>
          </a:p>
          <a:p>
            <a:pPr>
              <a:buNone/>
            </a:pPr>
            <a:r>
              <a:rPr lang="en-US" sz="3600" b="1" i="1" dirty="0" smtClean="0"/>
              <a:t>   </a:t>
            </a:r>
            <a:r>
              <a:rPr lang="el-GR" sz="3600" b="1" i="1" dirty="0" smtClean="0"/>
              <a:t>πιο φρέσκοι, </a:t>
            </a:r>
            <a:endParaRPr lang="en-US" sz="3600" b="1" i="1" dirty="0" smtClean="0"/>
          </a:p>
          <a:p>
            <a:pPr>
              <a:buNone/>
            </a:pPr>
            <a:r>
              <a:rPr lang="en-US" sz="3600" b="1" i="1" dirty="0" smtClean="0"/>
              <a:t>   </a:t>
            </a:r>
            <a:r>
              <a:rPr lang="el-GR" sz="3600" b="1" i="1" dirty="0" smtClean="0"/>
              <a:t>πιο ξεκούραστοι  </a:t>
            </a:r>
            <a:endParaRPr lang="en-US" sz="3600" b="1" i="1" dirty="0" smtClean="0"/>
          </a:p>
          <a:p>
            <a:pPr>
              <a:buNone/>
            </a:pPr>
            <a:r>
              <a:rPr lang="en-US" sz="3600" b="1" i="1" dirty="0" smtClean="0"/>
              <a:t>   </a:t>
            </a:r>
            <a:r>
              <a:rPr lang="el-GR" sz="3600" b="1" i="1" dirty="0" smtClean="0"/>
              <a:t>στην ηλικία </a:t>
            </a:r>
            <a:endParaRPr lang="en-US" sz="3600" b="1" i="1" dirty="0" smtClean="0"/>
          </a:p>
          <a:p>
            <a:pPr>
              <a:buNone/>
            </a:pPr>
            <a:r>
              <a:rPr lang="en-US" sz="3600" b="1" i="1" dirty="0" smtClean="0"/>
              <a:t>   </a:t>
            </a:r>
            <a:r>
              <a:rPr lang="el-GR" sz="3600" b="1" i="1" dirty="0" smtClean="0"/>
              <a:t>που είμαστε</a:t>
            </a:r>
            <a:endParaRPr lang="el-GR" sz="3600" b="1" i="1" dirty="0"/>
          </a:p>
        </p:txBody>
      </p:sp>
      <p:pic>
        <p:nvPicPr>
          <p:cNvPr id="4" name="Picture 3" descr="face lift fotos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980728"/>
            <a:ext cx="3123698" cy="4680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l-GR" dirty="0" smtClean="0"/>
              <a:t>Κατοχυρωμένο Εμπορικό Σήμα της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n-US" dirty="0" smtClean="0"/>
              <a:t>Added Dimension Dentistry </a:t>
            </a:r>
            <a:r>
              <a:rPr lang="el-GR" dirty="0" smtClean="0"/>
              <a:t>(</a:t>
            </a:r>
            <a:r>
              <a:rPr lang="en-US" dirty="0" smtClean="0"/>
              <a:t>ADD), </a:t>
            </a:r>
            <a:r>
              <a:rPr lang="el-GR" dirty="0" smtClean="0"/>
              <a:t>Λονδίνο.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www.oralift.com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8305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3" name="Picture 2" descr="009[1]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88840"/>
            <a:ext cx="3147418" cy="3240000"/>
          </a:xfrm>
          <a:prstGeom prst="rect">
            <a:avLst/>
          </a:prstGeom>
        </p:spPr>
      </p:pic>
      <p:pic>
        <p:nvPicPr>
          <p:cNvPr id="4" name="Picture 3" descr="009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988840"/>
            <a:ext cx="3147044" cy="3240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47864" y="5733256"/>
            <a:ext cx="3352800" cy="268139"/>
          </a:xfrm>
        </p:spPr>
        <p:txBody>
          <a:bodyPr/>
          <a:lstStyle/>
          <a:p>
            <a:r>
              <a:rPr lang="el-GR" sz="2000" b="1" dirty="0" smtClean="0"/>
              <a:t>Ελάττωση των πόρων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4" name="Content Placeholder 3" descr="028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2736000" cy="3240000"/>
          </a:xfrm>
        </p:spPr>
      </p:pic>
      <p:pic>
        <p:nvPicPr>
          <p:cNvPr id="5" name="Picture 4" descr="028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348880"/>
            <a:ext cx="2739868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4" name="Content Placeholder 3" descr="029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08920"/>
            <a:ext cx="2736000" cy="3240000"/>
          </a:xfrm>
        </p:spPr>
      </p:pic>
      <p:pic>
        <p:nvPicPr>
          <p:cNvPr id="5" name="Picture 4" descr="029b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780928"/>
            <a:ext cx="2739868" cy="32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460432" cy="79208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cs typeface="Andalus" pitchFamily="18" charset="-78"/>
              </a:rPr>
              <a:t>Ora</a:t>
            </a:r>
            <a:r>
              <a:rPr lang="en-US" dirty="0" err="1" smtClean="0">
                <a:solidFill>
                  <a:schemeClr val="tx1"/>
                </a:solidFill>
                <a:cs typeface="Andalus" pitchFamily="18" charset="-78"/>
              </a:rPr>
              <a:t>lift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Νέα επιστημονική μέθοδος που χαρίζει ένα λαμπερό πρόσωπο με φυσικό ανώδυνο και ασφαλή τρόπο χωρίς χειρουργική επέμβαση, ενέσεις και κρέμες.</a:t>
            </a:r>
            <a:r>
              <a:rPr lang="el-GR" b="1" dirty="0" smtClean="0"/>
              <a:t> </a:t>
            </a:r>
            <a:endParaRPr lang="el-GR" b="1" dirty="0"/>
          </a:p>
        </p:txBody>
      </p:sp>
      <p:pic>
        <p:nvPicPr>
          <p:cNvPr id="4" name="Picture 3" descr="home-image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4149080"/>
            <a:ext cx="4430250" cy="19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Oralift Manchester Patient before and after Oral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2158056"/>
            <a:ext cx="5256585" cy="327660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4" name="Content Placeholder 3" descr="front-before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2044284" cy="2520000"/>
          </a:xfrm>
        </p:spPr>
      </p:pic>
      <p:pic>
        <p:nvPicPr>
          <p:cNvPr id="5" name="Picture 4" descr="front-after[2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24744"/>
            <a:ext cx="2044284" cy="2520000"/>
          </a:xfrm>
          <a:prstGeom prst="rect">
            <a:avLst/>
          </a:prstGeom>
        </p:spPr>
      </p:pic>
      <p:pic>
        <p:nvPicPr>
          <p:cNvPr id="6" name="Picture 5" descr="smile-before[2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861048"/>
            <a:ext cx="2044284" cy="2520000"/>
          </a:xfrm>
          <a:prstGeom prst="rect">
            <a:avLst/>
          </a:prstGeom>
        </p:spPr>
      </p:pic>
      <p:pic>
        <p:nvPicPr>
          <p:cNvPr id="7" name="Picture 6" descr="smile-after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861048"/>
            <a:ext cx="2044284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305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16386" name="Picture 2" descr="http://www.brera-london.com/wp-content/uploads/comparison-640x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16832"/>
            <a:ext cx="5184576" cy="3791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305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4" name="Picture 3" descr="021[1]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3196259" cy="3420000"/>
          </a:xfrm>
          <a:prstGeom prst="rect">
            <a:avLst/>
          </a:prstGeom>
        </p:spPr>
      </p:pic>
      <p:pic>
        <p:nvPicPr>
          <p:cNvPr id="5" name="Picture 4" descr="022[1]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00808"/>
            <a:ext cx="3245200" cy="3420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9912" y="5589240"/>
            <a:ext cx="3352800" cy="365125"/>
          </a:xfrm>
        </p:spPr>
        <p:txBody>
          <a:bodyPr/>
          <a:lstStyle/>
          <a:p>
            <a:r>
              <a:rPr lang="el-GR" sz="2000" dirty="0" smtClean="0"/>
              <a:t>Χρυσή τομή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4" name="Content Placeholder 3" descr="025[1] - Copy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276872"/>
            <a:ext cx="2652032" cy="3492000"/>
          </a:xfrm>
        </p:spPr>
      </p:pic>
      <p:pic>
        <p:nvPicPr>
          <p:cNvPr id="5" name="Picture 4" descr="025[1]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7" y="2276872"/>
            <a:ext cx="2643116" cy="3492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79912" y="6021288"/>
            <a:ext cx="3352800" cy="365125"/>
          </a:xfrm>
        </p:spPr>
        <p:txBody>
          <a:bodyPr/>
          <a:lstStyle/>
          <a:p>
            <a:r>
              <a:rPr lang="el-GR" sz="2000" dirty="0" smtClean="0"/>
              <a:t>Χρυσή τομή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4" name="Content Placeholder 3" descr="024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235833" cy="50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4" name="Content Placeholder 3" descr="015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84784"/>
            <a:ext cx="5670000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2226" name="Picture 2" descr="http://www.imontemezzi.it/files/cache/f13da97128a071e16958fd67f1aeca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782518" cy="302433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83058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endParaRPr lang="el-GR" dirty="0"/>
          </a:p>
        </p:txBody>
      </p:sp>
      <p:pic>
        <p:nvPicPr>
          <p:cNvPr id="3" name="Picture 2" descr="017d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59" y="2636912"/>
            <a:ext cx="9066941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/>
              <a:t>lift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και </a:t>
            </a:r>
            <a:r>
              <a:rPr lang="el-GR" dirty="0" smtClean="0"/>
              <a:t> </a:t>
            </a:r>
            <a:r>
              <a:rPr lang="el-GR" dirty="0" smtClean="0"/>
              <a:t>οι   πρώτες   ελληνίδες …..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>
                <a:solidFill>
                  <a:schemeClr val="tx1"/>
                </a:solidFill>
              </a:rPr>
              <a:t>Επίδραση του χρόνου στην εμφάνιση του προσώπου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ages[6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852936"/>
            <a:ext cx="5274227" cy="28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αρχη 3χιλ 29 Οκτ 2014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654189" cy="3024000"/>
          </a:xfrm>
          <a:prstGeom prst="rect">
            <a:avLst/>
          </a:prstGeom>
        </p:spPr>
      </p:pic>
      <p:pic>
        <p:nvPicPr>
          <p:cNvPr id="4" name="Picture 3" descr="nikh 12wk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8631" y="1340768"/>
            <a:ext cx="4545369" cy="30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αρχή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372200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 </a:t>
            </a:r>
            <a:r>
              <a:rPr lang="el-GR" dirty="0" err="1" smtClean="0"/>
              <a:t>εβδ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kh 12wk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7703" y="2348880"/>
            <a:ext cx="4696297" cy="2160000"/>
          </a:xfrm>
          <a:prstGeom prst="rect">
            <a:avLst/>
          </a:prstGeom>
        </p:spPr>
      </p:pic>
      <p:pic>
        <p:nvPicPr>
          <p:cNvPr id="3" name="Picture 2" descr="αρχη 3χιλ 29 Οκτ 2014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4249770" cy="216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αρχή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940152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12 </a:t>
            </a:r>
            <a:r>
              <a:rPr lang="el-GR" dirty="0" err="1" smtClean="0"/>
              <a:t>εβδ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ρχη 3 χιλ 12 Νοεμ 2014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" y="0"/>
            <a:ext cx="3768345" cy="2340000"/>
          </a:xfrm>
          <a:prstGeom prst="rect">
            <a:avLst/>
          </a:prstGeom>
        </p:spPr>
      </p:pic>
      <p:pic>
        <p:nvPicPr>
          <p:cNvPr id="3" name="Picture 2" descr="αρχη 3 χιλ 12 Νοεμ 2014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3664644" cy="2880000"/>
          </a:xfrm>
          <a:prstGeom prst="rect">
            <a:avLst/>
          </a:prstGeom>
        </p:spPr>
      </p:pic>
      <p:pic>
        <p:nvPicPr>
          <p:cNvPr id="4" name="Picture 3" descr="ντινα 4βδ με 3χιλ 17 Δεκ 2014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6535" y="0"/>
            <a:ext cx="3767645" cy="2340000"/>
          </a:xfrm>
          <a:prstGeom prst="rect">
            <a:avLst/>
          </a:prstGeom>
        </p:spPr>
      </p:pic>
      <p:pic>
        <p:nvPicPr>
          <p:cNvPr id="5" name="Picture 4" descr="ντινα 4βδ με 3χιλ 17 Δεκ 2014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1795" y="3212976"/>
            <a:ext cx="3542205" cy="288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6237312"/>
            <a:ext cx="9144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αρχή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1259632" y="2492896"/>
            <a:ext cx="91440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αρχή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6732240" y="2492896"/>
            <a:ext cx="914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r>
              <a:rPr lang="el-GR" dirty="0" smtClean="0"/>
              <a:t> </a:t>
            </a:r>
            <a:r>
              <a:rPr lang="el-GR" dirty="0" err="1" smtClean="0"/>
              <a:t>εβδ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6804248" y="6165304"/>
            <a:ext cx="9144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r>
              <a:rPr lang="el-GR" dirty="0" smtClean="0"/>
              <a:t> </a:t>
            </a:r>
            <a:r>
              <a:rPr lang="el-GR" dirty="0" err="1" smtClean="0"/>
              <a:t>εβδ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ρχή 3 χιλ 5 Νοεςμ 2014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228636" cy="2160000"/>
          </a:xfrm>
          <a:prstGeom prst="rect">
            <a:avLst/>
          </a:prstGeom>
        </p:spPr>
      </p:pic>
      <p:pic>
        <p:nvPicPr>
          <p:cNvPr id="4" name="Picture 3" descr="Σισσυ, 4 εβδ με 3 χιλ 4 Δεκ 2014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1906" y="1916832"/>
            <a:ext cx="4322094" cy="216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688" y="551723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αρχή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6372200" y="5517232"/>
            <a:ext cx="914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r>
              <a:rPr lang="el-GR" dirty="0" smtClean="0"/>
              <a:t> </a:t>
            </a:r>
            <a:r>
              <a:rPr lang="el-GR" dirty="0" err="1" smtClean="0"/>
              <a:t>εβδ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αρχή 3 χιλ 5 Νοεςμ 2014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470204" cy="1440000"/>
          </a:xfrm>
          <a:prstGeom prst="rect">
            <a:avLst/>
          </a:prstGeom>
        </p:spPr>
      </p:pic>
      <p:pic>
        <p:nvPicPr>
          <p:cNvPr id="3" name="Picture 2" descr="Σισσυ, 4 εβδ με 3 χιλ 4 Δεκ 2014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820" y="2132856"/>
            <a:ext cx="4557180" cy="144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1680" y="508518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αρχή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372200" y="5085184"/>
            <a:ext cx="914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r>
              <a:rPr lang="el-GR" dirty="0" smtClean="0"/>
              <a:t> </a:t>
            </a:r>
            <a:r>
              <a:rPr lang="el-GR" dirty="0" err="1" smtClean="0"/>
              <a:t>εβδ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08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0"/>
            <a:ext cx="4055605" cy="5760000"/>
          </a:xfrm>
          <a:prstGeom prst="rect">
            <a:avLst/>
          </a:prstGeom>
        </p:spPr>
      </p:pic>
      <p:pic>
        <p:nvPicPr>
          <p:cNvPr id="3" name="Picture 2" descr="αρχη 3χιλ 29 Οκτ 2014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4536158" cy="576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07704" y="5943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αρχή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588224" y="5993904"/>
            <a:ext cx="914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r>
              <a:rPr lang="el-GR" dirty="0" smtClean="0"/>
              <a:t> </a:t>
            </a:r>
            <a:r>
              <a:rPr lang="el-GR" dirty="0" err="1" smtClean="0"/>
              <a:t>εβδ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08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0"/>
            <a:ext cx="4133982" cy="5400000"/>
          </a:xfrm>
          <a:prstGeom prst="rect">
            <a:avLst/>
          </a:prstGeom>
        </p:spPr>
      </p:pic>
      <p:pic>
        <p:nvPicPr>
          <p:cNvPr id="3" name="Picture 2" descr="αρχη 3χιλ 29 Οκτ 2014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4093911" cy="540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56612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αρχή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300192" y="5589240"/>
            <a:ext cx="9144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r>
              <a:rPr lang="el-GR" dirty="0" smtClean="0"/>
              <a:t> </a:t>
            </a:r>
            <a:r>
              <a:rPr lang="el-GR" dirty="0" err="1" smtClean="0"/>
              <a:t>εβδ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err="1" smtClean="0">
                <a:solidFill>
                  <a:srgbClr val="FF0000"/>
                </a:solidFill>
              </a:rPr>
              <a:t>Ora</a:t>
            </a:r>
            <a:r>
              <a:rPr lang="en-US" sz="5300" dirty="0" err="1" smtClean="0"/>
              <a:t>lift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l-GR" sz="5300" dirty="0" smtClean="0"/>
              <a:t>Πρώτα Ελληνικά Αποτελέσματα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>
                <a:solidFill>
                  <a:srgbClr val="FFFF00"/>
                </a:solidFill>
              </a:rPr>
              <a:t>Θεραπευτικά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789040"/>
            <a:ext cx="8229600" cy="43891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Μείωση πονοκεφάλων</a:t>
            </a:r>
          </a:p>
          <a:p>
            <a:r>
              <a:rPr lang="el-GR" sz="3600" dirty="0" smtClean="0"/>
              <a:t>Μείωση ροχαλητού</a:t>
            </a:r>
          </a:p>
          <a:p>
            <a:r>
              <a:rPr lang="el-GR" sz="3600" dirty="0" smtClean="0"/>
              <a:t>Καλλιφωνία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b="1" i="1" dirty="0" smtClean="0">
                <a:solidFill>
                  <a:schemeClr val="tx1"/>
                </a:solidFill>
              </a:rPr>
              <a:t>Επίδραση του χρόνου στην εμφάνιση του προσώπου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26375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</a:t>
            </a:r>
            <a:r>
              <a:rPr lang="el-GR" i="1" dirty="0" smtClean="0">
                <a:solidFill>
                  <a:srgbClr val="FFFF00"/>
                </a:solidFill>
              </a:rPr>
              <a:t>Μάτια 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sz="2000" i="1" dirty="0" smtClean="0"/>
              <a:t>Ρυτίδες. Σακούλες. Θλιμμένη έκφραση</a:t>
            </a:r>
          </a:p>
          <a:p>
            <a:pPr>
              <a:buNone/>
            </a:pPr>
            <a:r>
              <a:rPr lang="el-GR" sz="2000" i="1" dirty="0" smtClean="0"/>
              <a:t>    </a:t>
            </a:r>
            <a:r>
              <a:rPr lang="el-GR" i="1" dirty="0" smtClean="0">
                <a:solidFill>
                  <a:srgbClr val="FFFF00"/>
                </a:solidFill>
              </a:rPr>
              <a:t>Μέτωπο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sz="2000" i="1" dirty="0" smtClean="0"/>
              <a:t>Ρυτίδες. Χαλαροί ιστοί</a:t>
            </a:r>
            <a:r>
              <a:rPr lang="el-GR" i="1" dirty="0" smtClean="0"/>
              <a:t>.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</a:t>
            </a:r>
            <a:endParaRPr lang="el-GR" dirty="0"/>
          </a:p>
        </p:txBody>
      </p:sp>
      <p:pic>
        <p:nvPicPr>
          <p:cNvPr id="4" name="Picture 3" descr="imagesCAXG9V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0" y="4437112"/>
            <a:ext cx="2692568" cy="1368000"/>
          </a:xfrm>
          <a:prstGeom prst="rect">
            <a:avLst/>
          </a:prstGeom>
        </p:spPr>
      </p:pic>
      <p:pic>
        <p:nvPicPr>
          <p:cNvPr id="6" name="Picture 5" descr="face lift foto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437112"/>
            <a:ext cx="2376264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i="1" dirty="0" smtClean="0">
                <a:solidFill>
                  <a:schemeClr val="tx1"/>
                </a:solidFill>
              </a:rPr>
              <a:t>Επίδραση του χρόνου στην εμφάνιση του προσώπου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i="1" dirty="0" smtClean="0">
                <a:solidFill>
                  <a:srgbClr val="FF0000"/>
                </a:solidFill>
              </a:rPr>
              <a:t>    </a:t>
            </a:r>
            <a:r>
              <a:rPr lang="el-GR" i="1" dirty="0" smtClean="0">
                <a:solidFill>
                  <a:srgbClr val="FFFF00"/>
                </a:solidFill>
              </a:rPr>
              <a:t>Χείλη </a:t>
            </a:r>
          </a:p>
          <a:p>
            <a:pPr>
              <a:buNone/>
            </a:pPr>
            <a:r>
              <a:rPr lang="el-GR" i="1" dirty="0" smtClean="0">
                <a:solidFill>
                  <a:srgbClr val="FF0000"/>
                </a:solidFill>
              </a:rPr>
              <a:t>    </a:t>
            </a:r>
            <a:r>
              <a:rPr lang="el-GR" sz="2000" i="1" dirty="0" smtClean="0"/>
              <a:t>Λέπτυνση. Πτώση γωνίας. Βυθισμένο πρόσωπο </a:t>
            </a:r>
          </a:p>
          <a:p>
            <a:pPr>
              <a:buNone/>
            </a:pPr>
            <a:r>
              <a:rPr lang="el-GR" i="1" dirty="0" smtClean="0">
                <a:solidFill>
                  <a:srgbClr val="FF0000"/>
                </a:solidFill>
              </a:rPr>
              <a:t>    </a:t>
            </a:r>
            <a:r>
              <a:rPr lang="el-GR" i="1" dirty="0" smtClean="0">
                <a:solidFill>
                  <a:srgbClr val="FFFF00"/>
                </a:solidFill>
              </a:rPr>
              <a:t>Γωνία κάτω γνάθου-Λαιμός</a:t>
            </a:r>
          </a:p>
          <a:p>
            <a:pPr>
              <a:buNone/>
            </a:pPr>
            <a:r>
              <a:rPr lang="el-GR" i="1" dirty="0" smtClean="0">
                <a:solidFill>
                  <a:srgbClr val="FF0000"/>
                </a:solidFill>
              </a:rPr>
              <a:t>    </a:t>
            </a:r>
            <a:r>
              <a:rPr lang="el-GR" sz="2000" i="1" dirty="0" smtClean="0"/>
              <a:t>Πτυχές. Απώλεια περιγράμματος</a:t>
            </a:r>
            <a:endParaRPr lang="el-GR" sz="2000" dirty="0" smtClean="0"/>
          </a:p>
        </p:txBody>
      </p:sp>
      <p:pic>
        <p:nvPicPr>
          <p:cNvPr id="4" name="Picture 3" descr="004[1]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365103"/>
            <a:ext cx="2614599" cy="1800000"/>
          </a:xfrm>
          <a:prstGeom prst="rect">
            <a:avLst/>
          </a:prstGeom>
        </p:spPr>
      </p:pic>
      <p:pic>
        <p:nvPicPr>
          <p:cNvPr id="5" name="Picture 4" descr="00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2324406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i="1" dirty="0" smtClean="0">
                <a:solidFill>
                  <a:schemeClr val="tx1"/>
                </a:solidFill>
              </a:rPr>
              <a:t>Επίδραση του χρόνου στην εμφάνιση του προσώπου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  </a:t>
            </a:r>
            <a:r>
              <a:rPr lang="el-GR" i="1" dirty="0" smtClean="0">
                <a:solidFill>
                  <a:srgbClr val="FFFF00"/>
                </a:solidFill>
              </a:rPr>
              <a:t>Μύτη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endParaRPr lang="el-GR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i="1" dirty="0" smtClean="0">
                <a:solidFill>
                  <a:srgbClr val="FF0000"/>
                </a:solidFill>
              </a:rPr>
              <a:t>     </a:t>
            </a:r>
            <a:r>
              <a:rPr lang="el-GR" sz="2000" i="1" dirty="0" smtClean="0"/>
              <a:t>Πλάτυνση. Πτώση. Ρουθούνια (αμυγδαλωτά-</a:t>
            </a:r>
            <a:r>
              <a:rPr lang="el-GR" sz="2000" i="1" dirty="0" err="1" smtClean="0"/>
              <a:t>στρογγυλά</a:t>
            </a:r>
            <a:r>
              <a:rPr lang="el-GR" sz="2000" i="1" dirty="0" smtClean="0"/>
              <a:t>) </a:t>
            </a:r>
          </a:p>
          <a:p>
            <a:pPr>
              <a:buNone/>
            </a:pPr>
            <a:r>
              <a:rPr lang="el-GR" i="1" dirty="0" smtClean="0">
                <a:solidFill>
                  <a:srgbClr val="FF0000"/>
                </a:solidFill>
              </a:rPr>
              <a:t>     </a:t>
            </a:r>
            <a:r>
              <a:rPr lang="el-GR" i="1" dirty="0" smtClean="0">
                <a:solidFill>
                  <a:srgbClr val="FFFF00"/>
                </a:solidFill>
              </a:rPr>
              <a:t>Ζυγωματικά </a:t>
            </a:r>
          </a:p>
          <a:p>
            <a:pPr>
              <a:buNone/>
            </a:pPr>
            <a:r>
              <a:rPr lang="el-GR" i="1" dirty="0" smtClean="0">
                <a:solidFill>
                  <a:srgbClr val="FF0000"/>
                </a:solidFill>
              </a:rPr>
              <a:t>     </a:t>
            </a:r>
            <a:r>
              <a:rPr lang="el-GR" sz="2000" i="1" dirty="0" smtClean="0"/>
              <a:t>Πλάτυνση</a:t>
            </a:r>
            <a:r>
              <a:rPr lang="el-GR" sz="2000" dirty="0" smtClean="0"/>
              <a:t> </a:t>
            </a:r>
            <a:r>
              <a:rPr lang="el-GR" dirty="0" smtClean="0"/>
              <a:t>                                        </a:t>
            </a:r>
            <a:endParaRPr lang="el-GR" dirty="0"/>
          </a:p>
        </p:txBody>
      </p:sp>
      <p:pic>
        <p:nvPicPr>
          <p:cNvPr id="4" name="Picture 3" descr="face lift fot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301208"/>
            <a:ext cx="3446513" cy="1296000"/>
          </a:xfrm>
          <a:prstGeom prst="rect">
            <a:avLst/>
          </a:prstGeom>
        </p:spPr>
      </p:pic>
      <p:pic>
        <p:nvPicPr>
          <p:cNvPr id="5" name="Picture 4" descr="008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437112"/>
            <a:ext cx="1565211" cy="1440000"/>
          </a:xfrm>
          <a:prstGeom prst="rect">
            <a:avLst/>
          </a:prstGeom>
        </p:spPr>
      </p:pic>
      <p:pic>
        <p:nvPicPr>
          <p:cNvPr id="6" name="Picture 5" descr="face lift foto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005064"/>
            <a:ext cx="3234463" cy="115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b="1" i="1" dirty="0" smtClean="0">
                <a:solidFill>
                  <a:schemeClr val="tx1"/>
                </a:solidFill>
              </a:rPr>
              <a:t>Μεταβολές λόγω γήρανσης</a:t>
            </a:r>
            <a:endParaRPr lang="el-GR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Απώλεια ελαστικότητας</a:t>
            </a:r>
          </a:p>
          <a:p>
            <a:pPr>
              <a:buNone/>
            </a:pPr>
            <a:r>
              <a:rPr lang="el-GR" dirty="0" smtClean="0"/>
              <a:t>    Ελάττωση μυϊκής μάζας</a:t>
            </a:r>
          </a:p>
          <a:p>
            <a:pPr>
              <a:buNone/>
            </a:pPr>
            <a:r>
              <a:rPr lang="el-GR" dirty="0" smtClean="0"/>
              <a:t>    Ελάττωση λίπους</a:t>
            </a:r>
          </a:p>
          <a:p>
            <a:pPr>
              <a:buNone/>
            </a:pPr>
            <a:r>
              <a:rPr lang="el-GR" dirty="0" smtClean="0"/>
              <a:t>    Βαρύτητα – μετακίνηση ιστών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  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b="1" i="1" dirty="0" smtClean="0"/>
              <a:t>Απώλεια </a:t>
            </a:r>
            <a:r>
              <a:rPr lang="el-GR" b="1" i="1" dirty="0" smtClean="0"/>
              <a:t>40%  των ιστών </a:t>
            </a:r>
            <a:r>
              <a:rPr lang="el-GR" b="1" i="1" dirty="0" smtClean="0"/>
              <a:t>ανάμεσα 20 και 60 έτη</a:t>
            </a:r>
            <a:endParaRPr lang="el-G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Αντιμετώπιση-Θεραπεία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dirty="0" smtClean="0"/>
              <a:t>    ΧΕΙΡΟΥΡΓΙΚΗ</a:t>
            </a:r>
          </a:p>
          <a:p>
            <a:pPr>
              <a:buNone/>
            </a:pPr>
            <a:r>
              <a:rPr lang="el-GR" b="1" dirty="0" smtClean="0"/>
              <a:t>    ΕΠΕΜΒΑΤΙΚΗ</a:t>
            </a:r>
            <a:r>
              <a:rPr lang="el-GR" dirty="0" smtClean="0"/>
              <a:t>  (Εμφυτεύματα-</a:t>
            </a:r>
            <a:r>
              <a:rPr lang="el-GR" dirty="0" err="1" smtClean="0"/>
              <a:t>ενέσεις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pPr>
              <a:buNone/>
            </a:pPr>
            <a:r>
              <a:rPr lang="el-GR" b="1" i="1" dirty="0" smtClean="0"/>
              <a:t>    Πλεονεκτήματα</a:t>
            </a:r>
          </a:p>
          <a:p>
            <a:pPr>
              <a:buNone/>
            </a:pPr>
            <a:r>
              <a:rPr lang="el-GR" dirty="0" smtClean="0"/>
              <a:t>       Άμεσο αποτέλεσμα</a:t>
            </a:r>
          </a:p>
          <a:p>
            <a:pPr>
              <a:buNone/>
            </a:pPr>
            <a:r>
              <a:rPr lang="el-GR" dirty="0" smtClean="0"/>
              <a:t>       Συγκεκριμένο πρόβλημα-περιοχή</a:t>
            </a:r>
          </a:p>
          <a:p>
            <a:pPr>
              <a:buNone/>
            </a:pPr>
            <a:r>
              <a:rPr lang="el-GR" b="1" i="1" dirty="0" smtClean="0"/>
              <a:t>    Μειονεκτήματα</a:t>
            </a:r>
          </a:p>
          <a:p>
            <a:pPr>
              <a:buNone/>
            </a:pPr>
            <a:r>
              <a:rPr lang="el-GR" dirty="0" smtClean="0"/>
              <a:t>        Χειρουργικ</a:t>
            </a:r>
            <a:r>
              <a:rPr lang="el-GR" dirty="0"/>
              <a:t>ή</a:t>
            </a:r>
            <a:r>
              <a:rPr lang="el-GR" dirty="0" smtClean="0"/>
              <a:t> επέμβαση</a:t>
            </a:r>
          </a:p>
          <a:p>
            <a:pPr>
              <a:buNone/>
            </a:pPr>
            <a:r>
              <a:rPr lang="el-GR" dirty="0" smtClean="0"/>
              <a:t>        Αφύσικο αποτέλεσμα</a:t>
            </a:r>
          </a:p>
          <a:p>
            <a:pPr>
              <a:buNone/>
            </a:pPr>
            <a:r>
              <a:rPr lang="el-GR" dirty="0" smtClean="0"/>
              <a:t>        Παρενέργειες ουσιών</a:t>
            </a:r>
          </a:p>
          <a:p>
            <a:pPr>
              <a:buNone/>
            </a:pPr>
            <a:r>
              <a:rPr lang="el-GR" dirty="0" smtClean="0"/>
              <a:t>        Επανάληψη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864096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Ora</a:t>
            </a:r>
            <a:r>
              <a:rPr lang="en-US" dirty="0" err="1" smtClean="0">
                <a:solidFill>
                  <a:schemeClr val="tx1"/>
                </a:solidFill>
              </a:rPr>
              <a:t>lift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</a:t>
            </a:r>
            <a:r>
              <a:rPr lang="el-GR" dirty="0" smtClean="0">
                <a:solidFill>
                  <a:srgbClr val="FFFF00"/>
                </a:solidFill>
              </a:rPr>
              <a:t>Τι είναι?</a:t>
            </a:r>
          </a:p>
          <a:p>
            <a:pPr>
              <a:buNone/>
            </a:pPr>
            <a:r>
              <a:rPr lang="el-GR" dirty="0" smtClean="0"/>
              <a:t>    Σύστημα ατομικών ναρθήκων, που προσαρμόζονται στο στόμα (κάτω γνάθο) ειδικά σε κάθε άτομο, με αποτέλεσμα την ανάπλαση και αναγέννηση του προσώπου</a:t>
            </a:r>
          </a:p>
          <a:p>
            <a:pPr>
              <a:buNone/>
            </a:pPr>
            <a:r>
              <a:rPr lang="el-GR" dirty="0" smtClean="0"/>
              <a:t>    </a:t>
            </a:r>
            <a:endParaRPr lang="el-GR" dirty="0"/>
          </a:p>
        </p:txBody>
      </p:sp>
      <p:pic>
        <p:nvPicPr>
          <p:cNvPr id="5" name="Picture 4" descr="http://www.beautynews.com/admin/images/article/265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933056"/>
            <a:ext cx="3347864" cy="2389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832</TotalTime>
  <Words>509</Words>
  <Application>Microsoft Office PowerPoint</Application>
  <PresentationFormat>Προβολή στην οθόνη (4:3)</PresentationFormat>
  <Paragraphs>162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Flow</vt:lpstr>
      <vt:lpstr>Oralift</vt:lpstr>
      <vt:lpstr>Oralift</vt:lpstr>
      <vt:lpstr>Επίδραση του χρόνου στην εμφάνιση του προσώπου</vt:lpstr>
      <vt:lpstr>Επίδραση του χρόνου στην εμφάνιση του προσώπου</vt:lpstr>
      <vt:lpstr>Επίδραση του χρόνου στην εμφάνιση του προσώπου</vt:lpstr>
      <vt:lpstr>Επίδραση του χρόνου στην εμφάνιση του προσώπου</vt:lpstr>
      <vt:lpstr>Μεταβολές λόγω γήρανσης</vt:lpstr>
      <vt:lpstr>Αντιμετώπιση-Θεραπεία</vt:lpstr>
      <vt:lpstr>Oralift</vt:lpstr>
      <vt:lpstr>Oralift</vt:lpstr>
      <vt:lpstr>Oralift</vt:lpstr>
      <vt:lpstr>Oralift</vt:lpstr>
      <vt:lpstr>Oralift </vt:lpstr>
      <vt:lpstr>Αποτελέσματα θεραπείας Oralift</vt:lpstr>
      <vt:lpstr>Oralift</vt:lpstr>
      <vt:lpstr>Oralift</vt:lpstr>
      <vt:lpstr>Oralift</vt:lpstr>
      <vt:lpstr>Oralift</vt:lpstr>
      <vt:lpstr>Oralift</vt:lpstr>
      <vt:lpstr>Oralift</vt:lpstr>
      <vt:lpstr>Oralift</vt:lpstr>
      <vt:lpstr>Oralift</vt:lpstr>
      <vt:lpstr>Oralift</vt:lpstr>
      <vt:lpstr>Oralift</vt:lpstr>
      <vt:lpstr>Oralift</vt:lpstr>
      <vt:lpstr>Oralift</vt:lpstr>
      <vt:lpstr>Oralift</vt:lpstr>
      <vt:lpstr>Oralift</vt:lpstr>
      <vt:lpstr>Oralift  και  οι   πρώτες   ελληνίδες ….. 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Oralift  Πρώτα Ελληνικά Αποτελέσματα  Θεραπευτικά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ORALIFT</dc:title>
  <dc:creator>gastro</dc:creator>
  <cp:lastModifiedBy>Αλεξάνδρα Παπαθανασίου</cp:lastModifiedBy>
  <cp:revision>83</cp:revision>
  <dcterms:created xsi:type="dcterms:W3CDTF">2014-09-15T07:19:27Z</dcterms:created>
  <dcterms:modified xsi:type="dcterms:W3CDTF">2015-01-15T22:52:22Z</dcterms:modified>
</cp:coreProperties>
</file>